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2" r:id="rId4"/>
    <p:sldId id="257" r:id="rId5"/>
    <p:sldId id="265" r:id="rId6"/>
    <p:sldId id="258" r:id="rId7"/>
    <p:sldId id="267" r:id="rId8"/>
    <p:sldId id="259" r:id="rId9"/>
    <p:sldId id="260" r:id="rId10"/>
    <p:sldId id="261" r:id="rId11"/>
    <p:sldId id="262" r:id="rId12"/>
    <p:sldId id="263" r:id="rId13"/>
    <p:sldId id="264" r:id="rId14"/>
    <p:sldId id="268" r:id="rId15"/>
    <p:sldId id="269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8F1E32-6C47-4CAB-860E-1AA3760608FA}" v="1" dt="2021-07-06T09:33:04.7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940" autoAdjust="0"/>
    <p:restoredTop sz="94660"/>
  </p:normalViewPr>
  <p:slideViewPr>
    <p:cSldViewPr snapToGrid="0">
      <p:cViewPr varScale="1">
        <p:scale>
          <a:sx n="61" d="100"/>
          <a:sy n="61" d="100"/>
        </p:scale>
        <p:origin x="4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elen, BMJG (Bernhard)" userId="8c651d8e-946e-4948-8a64-4c10bca0126f" providerId="ADAL" clId="{B28F1E32-6C47-4CAB-860E-1AA3760608FA}"/>
    <pc:docChg chg="custSel addSld modSld">
      <pc:chgData name="Seelen, BMJG (Bernhard)" userId="8c651d8e-946e-4948-8a64-4c10bca0126f" providerId="ADAL" clId="{B28F1E32-6C47-4CAB-860E-1AA3760608FA}" dt="2021-11-19T13:06:06.718" v="940" actId="403"/>
      <pc:docMkLst>
        <pc:docMk/>
      </pc:docMkLst>
      <pc:sldChg chg="modSp mod">
        <pc:chgData name="Seelen, BMJG (Bernhard)" userId="8c651d8e-946e-4948-8a64-4c10bca0126f" providerId="ADAL" clId="{B28F1E32-6C47-4CAB-860E-1AA3760608FA}" dt="2021-07-06T09:30:18.150" v="40" actId="1076"/>
        <pc:sldMkLst>
          <pc:docMk/>
          <pc:sldMk cId="2010313900" sldId="256"/>
        </pc:sldMkLst>
        <pc:spChg chg="mod">
          <ac:chgData name="Seelen, BMJG (Bernhard)" userId="8c651d8e-946e-4948-8a64-4c10bca0126f" providerId="ADAL" clId="{B28F1E32-6C47-4CAB-860E-1AA3760608FA}" dt="2021-07-06T09:30:18.150" v="40" actId="1076"/>
          <ac:spMkLst>
            <pc:docMk/>
            <pc:sldMk cId="2010313900" sldId="256"/>
            <ac:spMk id="2" creationId="{00000000-0000-0000-0000-000000000000}"/>
          </ac:spMkLst>
        </pc:spChg>
      </pc:sldChg>
      <pc:sldChg chg="modSp new mod">
        <pc:chgData name="Seelen, BMJG (Bernhard)" userId="8c651d8e-946e-4948-8a64-4c10bca0126f" providerId="ADAL" clId="{B28F1E32-6C47-4CAB-860E-1AA3760608FA}" dt="2021-11-19T13:01:26.079" v="808" actId="20577"/>
        <pc:sldMkLst>
          <pc:docMk/>
          <pc:sldMk cId="348236603" sldId="270"/>
        </pc:sldMkLst>
        <pc:spChg chg="mod">
          <ac:chgData name="Seelen, BMJG (Bernhard)" userId="8c651d8e-946e-4948-8a64-4c10bca0126f" providerId="ADAL" clId="{B28F1E32-6C47-4CAB-860E-1AA3760608FA}" dt="2021-07-06T09:30:29.872" v="57" actId="20577"/>
          <ac:spMkLst>
            <pc:docMk/>
            <pc:sldMk cId="348236603" sldId="270"/>
            <ac:spMk id="2" creationId="{726BAB21-1189-41BB-B178-3EF6780D9506}"/>
          </ac:spMkLst>
        </pc:spChg>
        <pc:spChg chg="mod">
          <ac:chgData name="Seelen, BMJG (Bernhard)" userId="8c651d8e-946e-4948-8a64-4c10bca0126f" providerId="ADAL" clId="{B28F1E32-6C47-4CAB-860E-1AA3760608FA}" dt="2021-11-19T13:01:26.079" v="808" actId="20577"/>
          <ac:spMkLst>
            <pc:docMk/>
            <pc:sldMk cId="348236603" sldId="270"/>
            <ac:spMk id="3" creationId="{5BCCFB23-77BA-431E-8C97-460E5835F644}"/>
          </ac:spMkLst>
        </pc:spChg>
      </pc:sldChg>
      <pc:sldChg chg="addSp modSp new mod">
        <pc:chgData name="Seelen, BMJG (Bernhard)" userId="8c651d8e-946e-4948-8a64-4c10bca0126f" providerId="ADAL" clId="{B28F1E32-6C47-4CAB-860E-1AA3760608FA}" dt="2021-11-19T13:06:06.718" v="940" actId="403"/>
        <pc:sldMkLst>
          <pc:docMk/>
          <pc:sldMk cId="2284318798" sldId="271"/>
        </pc:sldMkLst>
        <pc:spChg chg="mod">
          <ac:chgData name="Seelen, BMJG (Bernhard)" userId="8c651d8e-946e-4948-8a64-4c10bca0126f" providerId="ADAL" clId="{B28F1E32-6C47-4CAB-860E-1AA3760608FA}" dt="2021-07-06T09:32:10.404" v="159" actId="20577"/>
          <ac:spMkLst>
            <pc:docMk/>
            <pc:sldMk cId="2284318798" sldId="271"/>
            <ac:spMk id="2" creationId="{B85CFE8C-502B-4BEC-B0AD-A27CEE4E0FDB}"/>
          </ac:spMkLst>
        </pc:spChg>
        <pc:spChg chg="mod">
          <ac:chgData name="Seelen, BMJG (Bernhard)" userId="8c651d8e-946e-4948-8a64-4c10bca0126f" providerId="ADAL" clId="{B28F1E32-6C47-4CAB-860E-1AA3760608FA}" dt="2021-11-19T13:06:01.986" v="938" actId="1076"/>
          <ac:spMkLst>
            <pc:docMk/>
            <pc:sldMk cId="2284318798" sldId="271"/>
            <ac:spMk id="3" creationId="{4D8DA32F-36C8-4784-A488-6F28A6B89C49}"/>
          </ac:spMkLst>
        </pc:spChg>
        <pc:spChg chg="add mod">
          <ac:chgData name="Seelen, BMJG (Bernhard)" userId="8c651d8e-946e-4948-8a64-4c10bca0126f" providerId="ADAL" clId="{B28F1E32-6C47-4CAB-860E-1AA3760608FA}" dt="2021-11-19T13:06:06.718" v="940" actId="403"/>
          <ac:spMkLst>
            <pc:docMk/>
            <pc:sldMk cId="2284318798" sldId="271"/>
            <ac:spMk id="4" creationId="{EFBB5E62-1A6B-4919-8A48-F32F9E5BB4E7}"/>
          </ac:spMkLst>
        </pc:spChg>
      </pc:sldChg>
      <pc:sldChg chg="modSp new mod">
        <pc:chgData name="Seelen, BMJG (Bernhard)" userId="8c651d8e-946e-4948-8a64-4c10bca0126f" providerId="ADAL" clId="{B28F1E32-6C47-4CAB-860E-1AA3760608FA}" dt="2021-11-19T13:02:12.647" v="886" actId="20577"/>
        <pc:sldMkLst>
          <pc:docMk/>
          <pc:sldMk cId="1386928076" sldId="272"/>
        </pc:sldMkLst>
        <pc:spChg chg="mod">
          <ac:chgData name="Seelen, BMJG (Bernhard)" userId="8c651d8e-946e-4948-8a64-4c10bca0126f" providerId="ADAL" clId="{B28F1E32-6C47-4CAB-860E-1AA3760608FA}" dt="2021-11-19T12:59:42.346" v="574" actId="20577"/>
          <ac:spMkLst>
            <pc:docMk/>
            <pc:sldMk cId="1386928076" sldId="272"/>
            <ac:spMk id="2" creationId="{EA883049-E34F-4C07-B591-5D27D3407FC6}"/>
          </ac:spMkLst>
        </pc:spChg>
        <pc:spChg chg="mod">
          <ac:chgData name="Seelen, BMJG (Bernhard)" userId="8c651d8e-946e-4948-8a64-4c10bca0126f" providerId="ADAL" clId="{B28F1E32-6C47-4CAB-860E-1AA3760608FA}" dt="2021-11-19T13:02:12.647" v="886" actId="20577"/>
          <ac:spMkLst>
            <pc:docMk/>
            <pc:sldMk cId="1386928076" sldId="272"/>
            <ac:spMk id="3" creationId="{7ABE0AB2-DCD2-47B2-A749-0836C743F26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63226" y="2252134"/>
            <a:ext cx="8470053" cy="1646302"/>
          </a:xfrm>
        </p:spPr>
        <p:txBody>
          <a:bodyPr/>
          <a:lstStyle/>
          <a:p>
            <a:r>
              <a:rPr lang="nl-NL" dirty="0"/>
              <a:t>6.2 Het gaat om de winst!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OMZET, AFZET, WINST</a:t>
            </a:r>
          </a:p>
        </p:txBody>
      </p:sp>
    </p:spTree>
    <p:extLst>
      <p:ext uri="{BB962C8B-B14F-4D97-AF65-F5344CB8AC3E}">
        <p14:creationId xmlns:p14="http://schemas.microsoft.com/office/powerpoint/2010/main" val="2010313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Bedrijfskosten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Alle kosten die gemaakt moeten worden om de producten te kunnen maken en verkopen. Alleen de inkoopkosten horen hier niet bij.</a:t>
            </a:r>
          </a:p>
          <a:p>
            <a:r>
              <a:rPr lang="nl-NL" dirty="0"/>
              <a:t>Denk aan: Loonkosten, huur bedrijfspand, afschrijving machines, energiekosten, rente van leningen, pacht, verzekeringen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err="1"/>
              <a:t>Vb</a:t>
            </a:r>
            <a:r>
              <a:rPr lang="nl-NL" dirty="0"/>
              <a:t>: De fietshandelaar heeft in maart voor € 8.000 aan loonkosten gehad, € 2.500 huur betaald voor het pand en € 2.000 overige kosten.</a:t>
            </a:r>
          </a:p>
          <a:p>
            <a:pPr marL="0" indent="0">
              <a:buNone/>
            </a:pPr>
            <a:r>
              <a:rPr lang="nl-NL" dirty="0"/>
              <a:t>Bereken de bedrijfskosten voor de maand maart?</a:t>
            </a:r>
          </a:p>
          <a:p>
            <a:pPr marL="0" indent="0">
              <a:buNone/>
            </a:pPr>
            <a:r>
              <a:rPr lang="nl-NL" dirty="0"/>
              <a:t>€ 8.000 + € 2.500 + € 2.000 = € 12.500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966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Nettoresultaat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blijft er uiteindelijk over voor de eigenaar van het bedrijf.</a:t>
            </a:r>
          </a:p>
          <a:p>
            <a:r>
              <a:rPr lang="nl-NL" dirty="0"/>
              <a:t>Dit kan een nettowinst of een nettoverlies zijn.</a:t>
            </a:r>
          </a:p>
          <a:p>
            <a:r>
              <a:rPr lang="nl-NL" dirty="0"/>
              <a:t>Formule: Nettoresultaat = Brutowinst – Bedrijfskosten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err="1"/>
              <a:t>Vb</a:t>
            </a:r>
            <a:r>
              <a:rPr lang="nl-NL" dirty="0"/>
              <a:t> Een handelaar heeft een brutowinst van € 20.000 en voor € 12.500 aan bedrijfskosten gemaakt. Bereken het nettoresultaat en geef ook aan of het gaat om een nettowinst of nettoverlies.</a:t>
            </a:r>
          </a:p>
          <a:p>
            <a:pPr marL="0" indent="0">
              <a:buNone/>
            </a:pPr>
            <a:r>
              <a:rPr lang="nl-NL" dirty="0"/>
              <a:t>€ 20.000 - € 12.500 = € 7.500</a:t>
            </a:r>
          </a:p>
          <a:p>
            <a:pPr marL="0" indent="0">
              <a:buNone/>
            </a:pPr>
            <a:r>
              <a:rPr lang="nl-NL" dirty="0"/>
              <a:t>Het gaat hier om een nettowinst</a:t>
            </a:r>
          </a:p>
        </p:txBody>
      </p:sp>
    </p:spTree>
    <p:extLst>
      <p:ext uri="{BB962C8B-B14F-4D97-AF65-F5344CB8AC3E}">
        <p14:creationId xmlns:p14="http://schemas.microsoft.com/office/powerpoint/2010/main" val="148652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Samenvatting formules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0934" y="2058989"/>
            <a:ext cx="11057466" cy="3880773"/>
          </a:xfrm>
        </p:spPr>
        <p:txBody>
          <a:bodyPr/>
          <a:lstStyle/>
          <a:p>
            <a:pPr marL="0" indent="0">
              <a:buNone/>
            </a:pPr>
            <a:r>
              <a:rPr lang="nl-NL" sz="2400" dirty="0"/>
              <a:t>Afzet x verkoopprijs per stuk =	</a:t>
            </a:r>
            <a:r>
              <a:rPr lang="nl-NL" sz="2400" b="1" dirty="0"/>
              <a:t>Omzet	</a:t>
            </a:r>
            <a:r>
              <a:rPr lang="nl-NL" sz="2400" dirty="0"/>
              <a:t>   (=verkoopwaarde OF opbrengst)</a:t>
            </a:r>
          </a:p>
          <a:p>
            <a:pPr marL="0" indent="0">
              <a:buNone/>
            </a:pPr>
            <a:r>
              <a:rPr lang="nl-NL" sz="2400" dirty="0"/>
              <a:t>Afzet x inkoopprijs per stuk =		</a:t>
            </a:r>
            <a:r>
              <a:rPr lang="nl-NL" sz="2400" b="1" u="sng" dirty="0"/>
              <a:t>Inkoopwaarde  -</a:t>
            </a:r>
          </a:p>
          <a:p>
            <a:pPr marL="0" indent="0">
              <a:buNone/>
            </a:pPr>
            <a:r>
              <a:rPr lang="nl-NL" sz="2400" dirty="0"/>
              <a:t>Afzet x toegevoegde waarde =	</a:t>
            </a:r>
            <a:r>
              <a:rPr lang="nl-NL" sz="2400" b="1" dirty="0"/>
              <a:t>Brutowinst</a:t>
            </a:r>
          </a:p>
          <a:p>
            <a:pPr marL="0" indent="0">
              <a:buNone/>
            </a:pPr>
            <a:r>
              <a:rPr lang="nl-NL" sz="2400" dirty="0"/>
              <a:t>										</a:t>
            </a:r>
            <a:r>
              <a:rPr lang="nl-NL" sz="2400" b="1" u="sng" dirty="0"/>
              <a:t>Bedrijfskosten  -</a:t>
            </a:r>
          </a:p>
          <a:p>
            <a:pPr marL="0" indent="0">
              <a:buNone/>
            </a:pPr>
            <a:r>
              <a:rPr lang="nl-NL" sz="2400" dirty="0"/>
              <a:t>										</a:t>
            </a:r>
            <a:r>
              <a:rPr lang="nl-NL" sz="2400" b="1" dirty="0"/>
              <a:t>Nettoresultaat</a:t>
            </a:r>
            <a:r>
              <a:rPr lang="nl-NL" sz="2400" dirty="0"/>
              <a:t>	(nettowinst of –verlies)</a:t>
            </a:r>
            <a:r>
              <a:rPr lang="nl-NL" dirty="0"/>
              <a:t>							</a:t>
            </a:r>
          </a:p>
        </p:txBody>
      </p:sp>
    </p:spTree>
    <p:extLst>
      <p:ext uri="{BB962C8B-B14F-4D97-AF65-F5344CB8AC3E}">
        <p14:creationId xmlns:p14="http://schemas.microsoft.com/office/powerpoint/2010/main" val="363212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Voorbeeldopgave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Een handelaar in rekenmachines koopt in voor € 5 p.st. De verkoopprijs (exclusief 21% btw) is € 9 p.st. </a:t>
            </a:r>
          </a:p>
          <a:p>
            <a:pPr marL="0" indent="0">
              <a:buNone/>
            </a:pPr>
            <a:r>
              <a:rPr lang="nl-NL" dirty="0"/>
              <a:t>Vorige maand zijn er 150 rekenmachines verkocht. De bedrijfskosten voor die maand zijn berekend op € 550.</a:t>
            </a:r>
          </a:p>
          <a:p>
            <a:pPr marL="0" indent="0">
              <a:buNone/>
            </a:pPr>
            <a:r>
              <a:rPr lang="nl-NL" dirty="0"/>
              <a:t>Bereken het nettoresultaat voor deze handelaar</a:t>
            </a:r>
          </a:p>
          <a:p>
            <a:pPr marL="0" indent="0">
              <a:buNone/>
            </a:pPr>
            <a:r>
              <a:rPr lang="nl-NL" dirty="0"/>
              <a:t>Omzet				150 x € 9	€ 1.350 </a:t>
            </a:r>
          </a:p>
          <a:p>
            <a:pPr marL="0" indent="0">
              <a:buNone/>
            </a:pPr>
            <a:r>
              <a:rPr lang="nl-NL" u="sng" dirty="0"/>
              <a:t>Inkoopwaarde -</a:t>
            </a:r>
            <a:r>
              <a:rPr lang="nl-NL" dirty="0"/>
              <a:t>		150 x € 5	</a:t>
            </a:r>
            <a:r>
              <a:rPr lang="nl-NL" u="sng" dirty="0"/>
              <a:t>€    750 -</a:t>
            </a:r>
          </a:p>
          <a:p>
            <a:pPr marL="0" indent="0">
              <a:buNone/>
            </a:pPr>
            <a:r>
              <a:rPr lang="nl-NL" dirty="0"/>
              <a:t>Brutowinst			</a:t>
            </a:r>
            <a:r>
              <a:rPr lang="nl-NL" i="1" dirty="0">
                <a:solidFill>
                  <a:schemeClr val="accent1">
                    <a:lumMod val="75000"/>
                  </a:schemeClr>
                </a:solidFill>
              </a:rPr>
              <a:t>150 x € 4	</a:t>
            </a:r>
            <a:r>
              <a:rPr lang="nl-NL" dirty="0">
                <a:solidFill>
                  <a:schemeClr val="tx2"/>
                </a:solidFill>
              </a:rPr>
              <a:t>€    600</a:t>
            </a:r>
            <a:endParaRPr lang="nl-NL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nl-NL" u="sng" dirty="0"/>
              <a:t>Bedrijfskosten - </a:t>
            </a:r>
            <a:r>
              <a:rPr lang="nl-NL" dirty="0"/>
              <a:t>					</a:t>
            </a:r>
            <a:r>
              <a:rPr lang="nl-NL" u="sng" dirty="0"/>
              <a:t>€    550 -</a:t>
            </a:r>
          </a:p>
          <a:p>
            <a:pPr marL="0" indent="0">
              <a:buNone/>
            </a:pPr>
            <a:r>
              <a:rPr lang="nl-NL" dirty="0"/>
              <a:t>Nettoresultaat					€     50 Nettowinst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0359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158C31-C7BD-4DD5-AC73-CB43F244A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BTW-</a:t>
            </a:r>
            <a:r>
              <a:rPr lang="en-US" dirty="0" err="1"/>
              <a:t>tarieven</a:t>
            </a:r>
            <a:endParaRPr lang="nl-NL" dirty="0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6F9825C5-6DBE-4A33-ADA1-F6392ECB0F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1112539"/>
              </p:ext>
            </p:extLst>
          </p:nvPr>
        </p:nvGraphicFramePr>
        <p:xfrm>
          <a:off x="677863" y="2160588"/>
          <a:ext cx="8596311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437">
                  <a:extLst>
                    <a:ext uri="{9D8B030D-6E8A-4147-A177-3AD203B41FA5}">
                      <a16:colId xmlns:a16="http://schemas.microsoft.com/office/drawing/2014/main" val="1098310728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2573268976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3921030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Nultarief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Laagtarief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Normaaltarief</a:t>
                      </a:r>
                      <a:endParaRPr lang="nl-N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909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0%</a:t>
                      </a:r>
                      <a:endParaRPr lang="nl-NL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9%</a:t>
                      </a:r>
                      <a:endParaRPr lang="nl-NL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21%</a:t>
                      </a:r>
                      <a:endParaRPr lang="nl-NL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582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Medicijnen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onderwijs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Levensmiddelen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boeken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sommige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diensten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Voor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meeste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producten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zoals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kleding</a:t>
                      </a:r>
                      <a:r>
                        <a:rPr lang="en-US" dirty="0"/>
                        <a:t>, electronica, </a:t>
                      </a:r>
                      <a:r>
                        <a:rPr lang="en-US" dirty="0" err="1"/>
                        <a:t>speelgoed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244344"/>
                  </a:ext>
                </a:extLst>
              </a:tr>
            </a:tbl>
          </a:graphicData>
        </a:graphic>
      </p:graphicFrame>
      <p:sp>
        <p:nvSpPr>
          <p:cNvPr id="5" name="Tekstvak 4">
            <a:extLst>
              <a:ext uri="{FF2B5EF4-FFF2-40B4-BE49-F238E27FC236}">
                <a16:creationId xmlns:a16="http://schemas.microsoft.com/office/drawing/2014/main" id="{068642CC-4476-4051-A6FA-2484B96A4FA8}"/>
              </a:ext>
            </a:extLst>
          </p:cNvPr>
          <p:cNvSpPr txBox="1"/>
          <p:nvPr/>
        </p:nvSpPr>
        <p:spPr>
          <a:xfrm>
            <a:off x="1537252" y="4744278"/>
            <a:ext cx="35515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Verkooppprijs</a:t>
            </a:r>
            <a:r>
              <a:rPr lang="en-US" sz="2000" dirty="0"/>
              <a:t> 		100%	</a:t>
            </a:r>
          </a:p>
          <a:p>
            <a:r>
              <a:rPr lang="en-US" sz="2000" dirty="0"/>
              <a:t>BTW			 	</a:t>
            </a:r>
            <a:r>
              <a:rPr lang="en-US" sz="2000" u="sng" dirty="0"/>
              <a:t> 21% </a:t>
            </a:r>
            <a:r>
              <a:rPr lang="en-US" sz="2000" dirty="0"/>
              <a:t>+</a:t>
            </a:r>
          </a:p>
          <a:p>
            <a:r>
              <a:rPr lang="en-US" sz="2000" dirty="0" err="1"/>
              <a:t>Consumentenprijs</a:t>
            </a:r>
            <a:r>
              <a:rPr lang="en-US" sz="2000" dirty="0"/>
              <a:t>	121%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941089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D2B40A-4C43-43ED-AA45-821257A35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Hoeveel</a:t>
            </a:r>
            <a:r>
              <a:rPr lang="en-US" dirty="0"/>
              <a:t> btw op de </a:t>
            </a:r>
            <a:r>
              <a:rPr lang="en-US" dirty="0" err="1"/>
              <a:t>accuboor</a:t>
            </a:r>
            <a:r>
              <a:rPr lang="en-US" dirty="0"/>
              <a:t>?</a:t>
            </a:r>
            <a:endParaRPr lang="nl-NL" dirty="0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259919B6-882A-48F1-BB84-7E1BAA7C8D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22929" y="394932"/>
            <a:ext cx="5069072" cy="6463068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566C5D25-C6F7-4571-9EA8-20C1B3E737AE}"/>
              </a:ext>
            </a:extLst>
          </p:cNvPr>
          <p:cNvSpPr txBox="1"/>
          <p:nvPr/>
        </p:nvSpPr>
        <p:spPr>
          <a:xfrm>
            <a:off x="914400" y="2186609"/>
            <a:ext cx="49165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dirty="0"/>
              <a:t>Welk btw percentage zit </a:t>
            </a:r>
            <a:r>
              <a:rPr lang="en-US" dirty="0" err="1"/>
              <a:t>verrekent</a:t>
            </a:r>
            <a:r>
              <a:rPr lang="en-US" dirty="0"/>
              <a:t> in de </a:t>
            </a:r>
            <a:r>
              <a:rPr lang="en-US" dirty="0" err="1"/>
              <a:t>consumentenprijs</a:t>
            </a:r>
            <a:r>
              <a:rPr lang="en-US" dirty="0"/>
              <a:t> van de </a:t>
            </a:r>
            <a:r>
              <a:rPr lang="en-US" dirty="0" err="1"/>
              <a:t>accuboor</a:t>
            </a:r>
            <a:r>
              <a:rPr lang="en-US" dirty="0"/>
              <a:t>?</a:t>
            </a:r>
          </a:p>
          <a:p>
            <a:pPr marL="342900" indent="-342900">
              <a:buAutoNum type="alphaLcParenR"/>
            </a:pPr>
            <a:r>
              <a:rPr lang="en-US" dirty="0" err="1"/>
              <a:t>Hoeveel</a:t>
            </a:r>
            <a:r>
              <a:rPr lang="en-US" dirty="0"/>
              <a:t> euro </a:t>
            </a:r>
            <a:r>
              <a:rPr lang="en-US" dirty="0" err="1"/>
              <a:t>aan</a:t>
            </a:r>
            <a:r>
              <a:rPr lang="en-US" dirty="0"/>
              <a:t> btw zit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verrekent</a:t>
            </a:r>
            <a:r>
              <a:rPr lang="en-US" dirty="0"/>
              <a:t> in de </a:t>
            </a:r>
            <a:r>
              <a:rPr lang="en-US" dirty="0" err="1"/>
              <a:t>consumentenprijs</a:t>
            </a:r>
            <a:r>
              <a:rPr lang="en-US" dirty="0"/>
              <a:t>?</a:t>
            </a:r>
            <a:endParaRPr lang="nl-NL" dirty="0"/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01D26980-7006-446F-BFE6-086C49CDED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825718"/>
              </p:ext>
            </p:extLst>
          </p:nvPr>
        </p:nvGraphicFramePr>
        <p:xfrm>
          <a:off x="1077844" y="4409441"/>
          <a:ext cx="5190435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0145">
                  <a:extLst>
                    <a:ext uri="{9D8B030D-6E8A-4147-A177-3AD203B41FA5}">
                      <a16:colId xmlns:a16="http://schemas.microsoft.com/office/drawing/2014/main" val="3054575886"/>
                    </a:ext>
                  </a:extLst>
                </a:gridCol>
                <a:gridCol w="1730145">
                  <a:extLst>
                    <a:ext uri="{9D8B030D-6E8A-4147-A177-3AD203B41FA5}">
                      <a16:colId xmlns:a16="http://schemas.microsoft.com/office/drawing/2014/main" val="2088630413"/>
                    </a:ext>
                  </a:extLst>
                </a:gridCol>
                <a:gridCol w="1730145">
                  <a:extLst>
                    <a:ext uri="{9D8B030D-6E8A-4147-A177-3AD203B41FA5}">
                      <a16:colId xmlns:a16="http://schemas.microsoft.com/office/drawing/2014/main" val="2282384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800" b="1" dirty="0"/>
                        <a:t>€ 219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b="1" dirty="0"/>
                        <a:t>€ 38,01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690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121%</a:t>
                      </a:r>
                      <a:endParaRPr lang="nl-NL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1%</a:t>
                      </a:r>
                      <a:endParaRPr lang="nl-NL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21%</a:t>
                      </a:r>
                      <a:endParaRPr lang="nl-NL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0388587"/>
                  </a:ext>
                </a:extLst>
              </a:tr>
            </a:tbl>
          </a:graphicData>
        </a:graphic>
      </p:graphicFrame>
      <p:sp>
        <p:nvSpPr>
          <p:cNvPr id="7" name="Tekstvak 6">
            <a:extLst>
              <a:ext uri="{FF2B5EF4-FFF2-40B4-BE49-F238E27FC236}">
                <a16:creationId xmlns:a16="http://schemas.microsoft.com/office/drawing/2014/main" id="{3A2D87BE-1A5C-4973-B276-C41F5E8BC33A}"/>
              </a:ext>
            </a:extLst>
          </p:cNvPr>
          <p:cNvSpPr txBox="1"/>
          <p:nvPr/>
        </p:nvSpPr>
        <p:spPr>
          <a:xfrm>
            <a:off x="5622445" y="2125677"/>
            <a:ext cx="12280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92D050"/>
                </a:solidFill>
              </a:rPr>
              <a:t>21%</a:t>
            </a:r>
            <a:endParaRPr lang="nl-NL" sz="32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182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5CFE8C-502B-4BEC-B0AD-A27CEE4E0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8DA32F-36C8-4784-A488-6F28A6B89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6603"/>
            <a:ext cx="8596668" cy="1948956"/>
          </a:xfrm>
        </p:spPr>
        <p:txBody>
          <a:bodyPr/>
          <a:lstStyle/>
          <a:p>
            <a:pPr marL="0" indent="0">
              <a:buNone/>
            </a:pPr>
            <a:r>
              <a:rPr lang="nl-NL" sz="2400" dirty="0"/>
              <a:t>Maken opgaven </a:t>
            </a:r>
            <a:r>
              <a:rPr lang="nl-NL" sz="4000" dirty="0">
                <a:solidFill>
                  <a:srgbClr val="92D050"/>
                </a:solidFill>
              </a:rPr>
              <a:t>2 t/m 11 </a:t>
            </a:r>
            <a:r>
              <a:rPr lang="nl-NL" sz="2400" dirty="0"/>
              <a:t>(bladzijde 164)</a:t>
            </a:r>
          </a:p>
          <a:p>
            <a:pPr marL="0" indent="0">
              <a:buNone/>
            </a:pPr>
            <a:r>
              <a:rPr lang="nl-NL" sz="2400" dirty="0"/>
              <a:t>Nakijken gemaakte opgaven met rode pen/potlood</a:t>
            </a:r>
          </a:p>
          <a:p>
            <a:pPr marL="0" indent="0">
              <a:buNone/>
            </a:pPr>
            <a:r>
              <a:rPr lang="nl-NL" sz="2400" dirty="0"/>
              <a:t>Opgaven 3, 4, 10 en 11 mag je in je boek maken.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EFBB5E62-1A6B-4919-8A48-F32F9E5BB4E7}"/>
              </a:ext>
            </a:extLst>
          </p:cNvPr>
          <p:cNvSpPr txBox="1">
            <a:spLocks/>
          </p:cNvSpPr>
          <p:nvPr/>
        </p:nvSpPr>
        <p:spPr>
          <a:xfrm>
            <a:off x="677334" y="4019869"/>
            <a:ext cx="9433618" cy="2441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NL" sz="2000" b="1" i="1" dirty="0">
                <a:solidFill>
                  <a:srgbClr val="92D050"/>
                </a:solidFill>
              </a:rPr>
              <a:t>Wat moet je nu kunnen?</a:t>
            </a:r>
          </a:p>
          <a:p>
            <a:pPr marL="0" indent="0">
              <a:buFont typeface="Wingdings 3" charset="2"/>
              <a:buNone/>
            </a:pPr>
            <a:r>
              <a:rPr lang="nl-NL" sz="2000" dirty="0"/>
              <a:t>Je kunt met een brutowinstopslag de verkoopprijs berekenen.</a:t>
            </a:r>
          </a:p>
          <a:p>
            <a:pPr marL="0" indent="0">
              <a:buFont typeface="Wingdings 3" charset="2"/>
              <a:buNone/>
            </a:pPr>
            <a:r>
              <a:rPr lang="nl-NL" sz="2000" dirty="0"/>
              <a:t>Je weet wat het verschil tussen omzet en afzet is.</a:t>
            </a:r>
          </a:p>
          <a:p>
            <a:pPr marL="0" indent="0">
              <a:buFont typeface="Wingdings 3" charset="2"/>
              <a:buNone/>
            </a:pPr>
            <a:r>
              <a:rPr lang="nl-NL" sz="2000" dirty="0"/>
              <a:t>Je weet hoe je het nettoresultaat uitrekent.</a:t>
            </a:r>
          </a:p>
          <a:p>
            <a:pPr marL="0" indent="0">
              <a:buFont typeface="Wingdings 3" charset="2"/>
              <a:buNone/>
            </a:pPr>
            <a:r>
              <a:rPr lang="nl-NL" sz="2000" dirty="0"/>
              <a:t>Je weet dat er verschillende btw tarieven zijn en kunt daarmee rekenen.</a:t>
            </a:r>
          </a:p>
          <a:p>
            <a:pPr marL="0" indent="0">
              <a:buFont typeface="Wingdings 3" charset="2"/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284318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6BAB21-1189-41BB-B178-3EF6780D9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 je leren?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BCCFB23-77BA-431E-8C97-460E5835F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Brutowinstopslag</a:t>
            </a:r>
          </a:p>
          <a:p>
            <a:r>
              <a:rPr lang="nl-NL" sz="2400" dirty="0"/>
              <a:t>Afzet en omzet</a:t>
            </a:r>
          </a:p>
          <a:p>
            <a:r>
              <a:rPr lang="nl-NL" sz="2400" dirty="0"/>
              <a:t>Berekenen nettoresultaat</a:t>
            </a:r>
          </a:p>
          <a:p>
            <a:r>
              <a:rPr lang="nl-NL" sz="2400" dirty="0"/>
              <a:t>Btw en consumentenprijs</a:t>
            </a:r>
          </a:p>
        </p:txBody>
      </p:sp>
    </p:spTree>
    <p:extLst>
      <p:ext uri="{BB962C8B-B14F-4D97-AF65-F5344CB8AC3E}">
        <p14:creationId xmlns:p14="http://schemas.microsoft.com/office/powerpoint/2010/main" val="348236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883049-E34F-4C07-B591-5D27D3407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Brutowinstopslag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BE0AB2-DCD2-47B2-A749-0836C743F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971163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Handelsondernemingen (tertiaire sector) kopen producten in.</a:t>
            </a:r>
          </a:p>
          <a:p>
            <a:pPr marL="0" indent="0">
              <a:buNone/>
            </a:pPr>
            <a:r>
              <a:rPr lang="nl-NL" sz="2400" dirty="0"/>
              <a:t>De inkoopprijs wordt verhoogd met een brutowinstopslag.</a:t>
            </a:r>
          </a:p>
          <a:p>
            <a:pPr marL="0" indent="0">
              <a:buNone/>
            </a:pPr>
            <a:r>
              <a:rPr lang="nl-NL" sz="2400" dirty="0"/>
              <a:t>De brutowinstopslag is een percentage van de inkoop.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Inkoopprijs + Brutowinstopslag = Verkoopprijs</a:t>
            </a:r>
          </a:p>
        </p:txBody>
      </p:sp>
    </p:spTree>
    <p:extLst>
      <p:ext uri="{BB962C8B-B14F-4D97-AF65-F5344CB8AC3E}">
        <p14:creationId xmlns:p14="http://schemas.microsoft.com/office/powerpoint/2010/main" val="138692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Afzet = Aantal verkochte producten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Het gaat dus om een aantal eenheden.</a:t>
            </a:r>
          </a:p>
          <a:p>
            <a:pPr marL="0" indent="0">
              <a:buNone/>
            </a:pPr>
            <a:r>
              <a:rPr lang="nl-NL" dirty="0"/>
              <a:t>De afzet kan dus zijn het aantal zakken chips dat er vorige maand is verkocht.</a:t>
            </a:r>
          </a:p>
          <a:p>
            <a:pPr marL="0" indent="0">
              <a:buNone/>
            </a:pPr>
            <a:r>
              <a:rPr lang="nl-NL" dirty="0"/>
              <a:t>Vergeet dan ook niet om er bij te zetten waar het om gaat: stuks, liters, zakken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VB: In maart zijn er 200 fietsen verkocht voor gemiddeld € 500 per stuk.</a:t>
            </a:r>
          </a:p>
          <a:p>
            <a:pPr marL="0" indent="0">
              <a:buNone/>
            </a:pPr>
            <a:r>
              <a:rPr lang="nl-NL" dirty="0"/>
              <a:t>Wat is de afzet voor de maand maart?</a:t>
            </a:r>
          </a:p>
          <a:p>
            <a:pPr marL="0" indent="0">
              <a:buNone/>
            </a:pPr>
            <a:r>
              <a:rPr lang="nl-NL" dirty="0"/>
              <a:t>200 fietsen</a:t>
            </a:r>
          </a:p>
        </p:txBody>
      </p:sp>
    </p:spTree>
    <p:extLst>
      <p:ext uri="{BB962C8B-B14F-4D97-AF65-F5344CB8AC3E}">
        <p14:creationId xmlns:p14="http://schemas.microsoft.com/office/powerpoint/2010/main" val="232570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-461707" y="-2005805"/>
            <a:ext cx="12653707" cy="107260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691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AA</a:t>
            </a:r>
            <a:endParaRPr lang="nl-NL" sz="691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7556500" y="4432300"/>
            <a:ext cx="223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b="1" dirty="0"/>
              <a:t>AANTAL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2120900" y="4432300"/>
            <a:ext cx="223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b="1" dirty="0"/>
              <a:t>AFZET</a:t>
            </a:r>
          </a:p>
        </p:txBody>
      </p:sp>
    </p:spTree>
    <p:extLst>
      <p:ext uri="{BB962C8B-B14F-4D97-AF65-F5344CB8AC3E}">
        <p14:creationId xmlns:p14="http://schemas.microsoft.com/office/powerpoint/2010/main" val="699832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Omzet = De verkoopwaarde van de afzet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omzet bereken je door de afzet x verkoopprijs te doen.</a:t>
            </a:r>
          </a:p>
          <a:p>
            <a:r>
              <a:rPr lang="nl-NL" dirty="0"/>
              <a:t>De verkoopprijs is altijd de prijs zonder btw.</a:t>
            </a:r>
          </a:p>
          <a:p>
            <a:r>
              <a:rPr lang="nl-NL" dirty="0"/>
              <a:t>Een ander woord voor omzet is verkoopwaarde.</a:t>
            </a:r>
          </a:p>
          <a:p>
            <a:r>
              <a:rPr lang="nl-NL" dirty="0"/>
              <a:t>Een ander woord voor omzet is opbrengst verkopen.</a:t>
            </a:r>
          </a:p>
          <a:p>
            <a:r>
              <a:rPr lang="nl-NL" dirty="0"/>
              <a:t>Formule: Omzet = Afzet x prijs p.st</a:t>
            </a:r>
          </a:p>
          <a:p>
            <a:r>
              <a:rPr lang="nl-NL" dirty="0"/>
              <a:t>Het antwoord is dan ook in geld, vergeet het euroteken niet!</a:t>
            </a:r>
          </a:p>
          <a:p>
            <a:pPr marL="0" indent="0">
              <a:buNone/>
            </a:pPr>
            <a:r>
              <a:rPr lang="nl-NL" dirty="0"/>
              <a:t>VB: In maart zijn er 200 fietsen verkocht voor gemiddeld € 500 per stuk.</a:t>
            </a:r>
          </a:p>
          <a:p>
            <a:pPr marL="0" indent="0">
              <a:buNone/>
            </a:pPr>
            <a:r>
              <a:rPr lang="nl-NL" dirty="0"/>
              <a:t>Wat is de omzet voor de maand maart?</a:t>
            </a:r>
          </a:p>
          <a:p>
            <a:pPr marL="0" indent="0">
              <a:buNone/>
            </a:pPr>
            <a:r>
              <a:rPr lang="nl-NL" dirty="0"/>
              <a:t>200 fietsen x € 500 = € 100.000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189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-461707" y="-2005805"/>
            <a:ext cx="12653707" cy="107260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691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0€</a:t>
            </a:r>
            <a:endParaRPr lang="nl-NL" sz="691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7823200" y="5656641"/>
            <a:ext cx="269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b="1" dirty="0"/>
              <a:t>WAARDE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2336800" y="5656641"/>
            <a:ext cx="223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b="1" dirty="0"/>
              <a:t>OMZET</a:t>
            </a:r>
          </a:p>
        </p:txBody>
      </p:sp>
    </p:spTree>
    <p:extLst>
      <p:ext uri="{BB962C8B-B14F-4D97-AF65-F5344CB8AC3E}">
        <p14:creationId xmlns:p14="http://schemas.microsoft.com/office/powerpoint/2010/main" val="2871008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Inkoopwaarde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verkochte producten zijn natuurlijk ook (als grondstof) ingekocht. De totale prijs die ingekocht is noem je inkoopwaarde</a:t>
            </a:r>
          </a:p>
          <a:p>
            <a:r>
              <a:rPr lang="nl-NL" dirty="0"/>
              <a:t>Formule: Inkoopwaarde = Afzet x inkoopprijs p.st.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VB: In maart zijn er 200 fietsen verkocht voor gemiddeld € 500 per stuk. De inkoopprijs van de fietsen was € 400 per stuk.</a:t>
            </a:r>
          </a:p>
          <a:p>
            <a:pPr marL="0" indent="0">
              <a:buNone/>
            </a:pPr>
            <a:r>
              <a:rPr lang="nl-NL" dirty="0"/>
              <a:t>Wat is de inkoopwaarde voor de maand maart?</a:t>
            </a:r>
          </a:p>
          <a:p>
            <a:pPr marL="0" indent="0">
              <a:buNone/>
            </a:pPr>
            <a:r>
              <a:rPr lang="nl-NL" dirty="0"/>
              <a:t>200 fietsen x € 400 = € 80.000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318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Brutowinst = Toegevoegde waarde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verschil tussen de verkoopprijs en inkoopprijs noem je toegevoegde waarde.</a:t>
            </a:r>
          </a:p>
          <a:p>
            <a:r>
              <a:rPr lang="nl-NL" dirty="0"/>
              <a:t>Bij brutowinst kijk je naar de totale toegevoegde waarde in een periode</a:t>
            </a:r>
          </a:p>
          <a:p>
            <a:pPr marL="0" indent="0">
              <a:buNone/>
            </a:pPr>
            <a:r>
              <a:rPr lang="nl-NL" dirty="0"/>
              <a:t>VB: In maart zijn er 200 fietsen verkocht voor gemiddeld € 500 per stuk. De inkoopprijs van de fietsen was € 400 per stuk.</a:t>
            </a:r>
          </a:p>
          <a:p>
            <a:pPr>
              <a:buAutoNum type="alphaLcParenR"/>
            </a:pPr>
            <a:r>
              <a:rPr lang="nl-NL" dirty="0"/>
              <a:t>Wat is de toegevoegde waarde door de handelaar?</a:t>
            </a:r>
          </a:p>
          <a:p>
            <a:pPr marL="0" indent="0">
              <a:buNone/>
            </a:pPr>
            <a:r>
              <a:rPr lang="nl-NL" dirty="0"/>
              <a:t>	€ 500 - € 400 = € 100 per fiets toegevoegd</a:t>
            </a:r>
          </a:p>
          <a:p>
            <a:pPr>
              <a:buAutoNum type="alphaLcParenR" startAt="2"/>
            </a:pPr>
            <a:r>
              <a:rPr lang="nl-NL" dirty="0"/>
              <a:t>Wat is de brutowinst voor de maand maart?</a:t>
            </a:r>
          </a:p>
          <a:p>
            <a:pPr marL="0" indent="0">
              <a:buNone/>
            </a:pPr>
            <a:r>
              <a:rPr lang="nl-NL" dirty="0"/>
              <a:t>	€ 100 x 200 fietsen = € 20.000</a:t>
            </a:r>
          </a:p>
          <a:p>
            <a:pPr marL="0" indent="0">
              <a:buNone/>
            </a:pPr>
            <a:r>
              <a:rPr lang="nl-NL" dirty="0"/>
              <a:t>	of € 100.000 - € 80.000 = € 20.000</a:t>
            </a:r>
          </a:p>
        </p:txBody>
      </p:sp>
    </p:spTree>
    <p:extLst>
      <p:ext uri="{BB962C8B-B14F-4D97-AF65-F5344CB8AC3E}">
        <p14:creationId xmlns:p14="http://schemas.microsoft.com/office/powerpoint/2010/main" val="346706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</TotalTime>
  <Words>942</Words>
  <Application>Microsoft Office PowerPoint</Application>
  <PresentationFormat>Breedbeeld</PresentationFormat>
  <Paragraphs>114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Facet</vt:lpstr>
      <vt:lpstr>6.2 Het gaat om de winst!</vt:lpstr>
      <vt:lpstr>Wat ga je leren?</vt:lpstr>
      <vt:lpstr>Brutowinstopslag</vt:lpstr>
      <vt:lpstr>Afzet = Aantal verkochte producten</vt:lpstr>
      <vt:lpstr>PowerPoint-presentatie</vt:lpstr>
      <vt:lpstr>Omzet = De verkoopwaarde van de afzet</vt:lpstr>
      <vt:lpstr>PowerPoint-presentatie</vt:lpstr>
      <vt:lpstr>Inkoopwaarde</vt:lpstr>
      <vt:lpstr>Brutowinst = Toegevoegde waarde</vt:lpstr>
      <vt:lpstr>Bedrijfskosten</vt:lpstr>
      <vt:lpstr>Nettoresultaat</vt:lpstr>
      <vt:lpstr>Samenvatting formules</vt:lpstr>
      <vt:lpstr>Voorbeeldopgave</vt:lpstr>
      <vt:lpstr>BTW-tarieven</vt:lpstr>
      <vt:lpstr>Hoeveel btw op de accuboor?</vt:lpstr>
      <vt:lpstr>Aan de slag!</vt:lpstr>
    </vt:vector>
  </TitlesOfParts>
  <Company>Het Hooghuis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KOPEN EN VERKOPEN</dc:title>
  <dc:creator>Bernhard Seelen</dc:creator>
  <cp:lastModifiedBy>Seelen, BMJG (Bernhard)</cp:lastModifiedBy>
  <cp:revision>9</cp:revision>
  <dcterms:created xsi:type="dcterms:W3CDTF">2015-03-26T10:06:35Z</dcterms:created>
  <dcterms:modified xsi:type="dcterms:W3CDTF">2021-11-19T13:06:25Z</dcterms:modified>
</cp:coreProperties>
</file>